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f994401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f994401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185cbe7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185cbe7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26a1ae8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26a1ae8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26a1ae80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26a1ae8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185cbe7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185cbe7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20ee256b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20ee256b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1221850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1221850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20ee256b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20ee256b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25dc0642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25dc0642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20ee256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20ee256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12218507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12218507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fd745d1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fd745d1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c70b550b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c70b550b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c70b550b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c70b550b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20ee256b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20ee256b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20ee256b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20ee256b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20ee256b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20ee256b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2b041411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2b04141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0f5487a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0f5487a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122185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122185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221850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1221850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1221850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1221850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20ee256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20ee256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2b04141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2b04141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25624" cy="925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3"/>
          <p:cNvCxnSpPr/>
          <p:nvPr/>
        </p:nvCxnSpPr>
        <p:spPr>
          <a:xfrm>
            <a:off x="-2725" y="5029200"/>
            <a:ext cx="4466700" cy="2100"/>
          </a:xfrm>
          <a:prstGeom prst="straightConnector1">
            <a:avLst/>
          </a:prstGeom>
          <a:noFill/>
          <a:ln cap="flat" cmpd="sng" w="2286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3"/>
          <p:cNvCxnSpPr/>
          <p:nvPr/>
        </p:nvCxnSpPr>
        <p:spPr>
          <a:xfrm>
            <a:off x="4459425" y="5031400"/>
            <a:ext cx="4690200" cy="4500"/>
          </a:xfrm>
          <a:prstGeom prst="straightConnector1">
            <a:avLst/>
          </a:prstGeom>
          <a:noFill/>
          <a:ln cap="flat" cmpd="sng" w="2286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550" y="-135400"/>
            <a:ext cx="1250526" cy="125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ciencedirect.com/topics/engineering/localisation" TargetMode="External"/><Relationship Id="rId4" Type="http://schemas.openxmlformats.org/officeDocument/2006/relationships/image" Target="../media/image2.gif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drive/folders/1dMhPQp3FUSUdhjripTlqmM_aYtzu7zw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hyperlink" Target="https://drive.google.com/drive/folders/1dMhPQp3FUSUdhjripTlqmM_aYtzu7zw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957550" y="0"/>
            <a:ext cx="77082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Arial"/>
                <a:ea typeface="Arial"/>
                <a:cs typeface="Arial"/>
                <a:sym typeface="Arial"/>
              </a:rPr>
              <a:t>EECE5554 - ROBOT SENSING AND </a:t>
            </a:r>
            <a:r>
              <a:rPr b="1" lang="en-GB" sz="2300">
                <a:latin typeface="Arial"/>
                <a:ea typeface="Arial"/>
                <a:cs typeface="Arial"/>
                <a:sym typeface="Arial"/>
              </a:rPr>
              <a:t>NAVIGATION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25" y="1336150"/>
            <a:ext cx="7708194" cy="21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570475" y="1336150"/>
            <a:ext cx="7766455" cy="21531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Zilla Slab Highlight"/>
              </a:rPr>
              <a:t>ORB SLAM -3</a:t>
            </a:r>
          </a:p>
        </p:txBody>
      </p:sp>
      <p:sp>
        <p:nvSpPr>
          <p:cNvPr id="94" name="Google Shape;94;p14"/>
          <p:cNvSpPr txBox="1"/>
          <p:nvPr/>
        </p:nvSpPr>
        <p:spPr>
          <a:xfrm>
            <a:off x="1610400" y="3706575"/>
            <a:ext cx="555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Group  11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M.A. Razaq Khan | Tejasri K | M. Irfan Ali | Adnan Amir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1194125" y="6397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Tracking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1099700" y="1322850"/>
            <a:ext cx="73977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goal is to get Pose (T), Velocity(v) and biases(b)(assumed to be brownian)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Done using VO, IO and VIO (IMU Initialization)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In VO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Good initial estimate but the map scale is bad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Extracts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features using ORB algorithm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Creates a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keyframe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Performs visual only bundle adjustment to estimate the pose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 IO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converges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fast when treated as an optimization variable in BA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Uses Pose estimated from VO and IMU measurements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Calculate a term called inertial residual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Solve the optimization problem to get pose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1194125" y="6397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Tracking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1099700" y="1322850"/>
            <a:ext cx="7397700" cy="21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In VIO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Combines VO and IO into a single optimization problem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Uses IMU pre-integration to calculate Inertial Residual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Combines Visual and Inertial residuals to form an optimization problem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Solves problem using factor graphs to get the required pose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If tracking is lost for 20s, new map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created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If new map tracking is lost 15s after IMU initialization, map is discarded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1052475" y="31068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Re-Localization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1146900" y="3789925"/>
            <a:ext cx="7397700" cy="14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Required to find the position based on previous info when tracking fails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Uses an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algorithm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called Max Likelihood Perspective n Points (MLPnP)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MLPnP works on any type of camera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1194125" y="6397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Place Recognition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1099700" y="1322850"/>
            <a:ext cx="7397700" cy="31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Find Candidate Key frames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Look for nearby Keyframes with similar matching map points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Compute Transformation using RANSAC to align map points and choose best transformation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Refine the Transformation by solving a nonlinear optimization problem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Verify false positives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Verify gravity vector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If this is done, the algorithm goes into map merging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1114750" y="1228025"/>
            <a:ext cx="7668600" cy="3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Loop closing/Map Merging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Transformation is applied to 2 maps to be merged in a small region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Merged maps transition into the new active map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Common map points are removed to avoid duplicate points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Local BA is performed in the welding window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Once the maps are merged the poses are recalculated by optimizing the new essential graph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1204975" y="4743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CAMERA MODEL and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CALIBRATION</a:t>
            </a:r>
            <a:endParaRPr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1055600" y="1157425"/>
            <a:ext cx="74877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ORB-SLAM assumed in all system components a pin-hole camera model.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SLAM systems rectify either the whole image, or the feature coordinates, to work in an ideal planar retina.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This forces to crop-out the outer parts of the image, losing the advantages of large Field of View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￮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Relocalization: 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ORB-SLAM solves the relocalization problem by setting a Maximum Perspective-n-Point algorithm (MLPnP) that is completely decoupled from the camera model as it uses projective rays as input.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￮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Non-rectified Stereo SLAM: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Considering the stereo rig as two monocular cameras having: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1) a constant relative SE transformation between them, and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2) optionally, a common image region that observes the same portion of the scene.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1254275" y="30887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VISUAL-INERTIAL SLAM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1385450" y="1100800"/>
            <a:ext cx="6720900" cy="24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/>
              <a:t>ORB-SLAM-VI provides a fast and accurate IMU initialization technique with pin-hole and fisheye cameras.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IMU Initialization: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 Vision-only MAP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Inertial-only MAP Estimation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Visual-Inertial MAP Estimation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359575" y="69990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VISUAL-INERTIAL SLAM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1054600" y="1521900"/>
            <a:ext cx="74727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Tracking and Mapping:</a:t>
            </a:r>
            <a:endParaRPr b="1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-GB"/>
              <a:t>Tracking solves a simplified visual-inertial optimization where only the states of the last two frames are optimized, while map points remain fixed.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Robustness to tracking loss</a:t>
            </a:r>
            <a:endParaRPr b="1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Calibri"/>
              <a:buChar char="￮"/>
            </a:pPr>
            <a:r>
              <a:rPr lang="en-GB"/>
              <a:t>visual-inertial system enters into visually lost state when less than 15 point maps are tracked, and achieves robustness.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-GB"/>
              <a:t>If the system gets lost within 15 seconds after IMU initialization, the map is discarded.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-GB"/>
              <a:t>This prevents to accumulate inaccurate and meaningless maps.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1129000" y="661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FACTOR GRAPHS 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4154475" y="1703125"/>
            <a:ext cx="5036100" cy="31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Bi-partite graph.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Simplification of Probability Distributions.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Used to visualise </a:t>
            </a:r>
            <a:r>
              <a:rPr lang="en-GB"/>
              <a:t>independence</a:t>
            </a:r>
            <a:r>
              <a:rPr lang="en-GB"/>
              <a:t> relations between variables.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Efficient execution of inference tasks.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Used to solve least-square problems.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0" l="0" r="4379" t="0"/>
          <a:stretch/>
        </p:blipFill>
        <p:spPr>
          <a:xfrm>
            <a:off x="0" y="1528750"/>
            <a:ext cx="415447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083475" y="5462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 GRAPHS 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4344925" y="2481525"/>
            <a:ext cx="4608000" cy="17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T: Pose </a:t>
            </a:r>
            <a:endParaRPr sz="1400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v: Velocities between keyframes</a:t>
            </a:r>
            <a:endParaRPr sz="1400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b: Accelerometer and gyroscope biases</a:t>
            </a:r>
            <a:endParaRPr sz="1400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63" y="3031225"/>
            <a:ext cx="1769000" cy="18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06" y="3157225"/>
            <a:ext cx="1509594" cy="1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3000" y="1327225"/>
            <a:ext cx="1686682" cy="18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4375" y="1637800"/>
            <a:ext cx="3817416" cy="6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1141775" y="356700"/>
            <a:ext cx="78771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EUROC DATASET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75" y="1097200"/>
            <a:ext cx="1797000" cy="17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225" y="1097200"/>
            <a:ext cx="1952476" cy="17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413" y="2571750"/>
            <a:ext cx="2280700" cy="22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4825" y="2571749"/>
            <a:ext cx="2076224" cy="22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1313625" y="2996400"/>
            <a:ext cx="2710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Monocular Mode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5650800" y="2034125"/>
            <a:ext cx="2371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Monocular + IMU Mode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048700" y="6306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What is SLAM?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42250" y="1491825"/>
            <a:ext cx="5220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SLAM is a process where a mobile robot creates and utilizes a map to determine its location in an environment.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GB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oth the trajectory of the platform and the location of all landmarks are estimated without a priori knowledge of location.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SLAM has two parts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Localization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Mapping</a:t>
            </a:r>
            <a:endParaRPr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575" y="1491825"/>
            <a:ext cx="3481424" cy="25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250" y="3835625"/>
            <a:ext cx="5374221" cy="7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2301750" y="2132775"/>
            <a:ext cx="62760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/>
              <a:t>Indoor Snell Dataset </a:t>
            </a:r>
            <a:endParaRPr b="1" sz="3700"/>
          </a:p>
        </p:txBody>
      </p:sp>
      <p:sp>
        <p:nvSpPr>
          <p:cNvPr id="232" name="Google Shape;232;p33"/>
          <p:cNvSpPr txBox="1"/>
          <p:nvPr/>
        </p:nvSpPr>
        <p:spPr>
          <a:xfrm>
            <a:off x="1340250" y="3351550"/>
            <a:ext cx="646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all the videos </a:t>
            </a:r>
            <a:r>
              <a:rPr lang="en-GB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1148550" y="5564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Outdoor Dataset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25" y="1493100"/>
            <a:ext cx="4402325" cy="270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 rotWithShape="1">
          <a:blip r:embed="rId4">
            <a:alphaModFix/>
          </a:blip>
          <a:srcRect b="13918" l="0" r="0" t="15678"/>
          <a:stretch/>
        </p:blipFill>
        <p:spPr>
          <a:xfrm rot="-5400000">
            <a:off x="802099" y="1575875"/>
            <a:ext cx="2954626" cy="252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/>
        </p:nvSpPr>
        <p:spPr>
          <a:xfrm>
            <a:off x="1324900" y="4439825"/>
            <a:ext cx="58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all the videos </a:t>
            </a:r>
            <a:r>
              <a:rPr lang="en-GB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here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1239250" y="3389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1114725" y="1262550"/>
            <a:ext cx="6540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Pangolin is not supported by every system and makes everything crash if its not disabled (it is required to build)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Monocular mode is REALLY inconsistent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F</a:t>
            </a:r>
            <a:r>
              <a:rPr lang="en-GB"/>
              <a:t>aces challenges in handling dynamic environments and large-scale mapping.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Sudden Camera movement</a:t>
            </a:r>
            <a:r>
              <a:rPr lang="en-GB"/>
              <a:t> in co</a:t>
            </a:r>
            <a:r>
              <a:rPr lang="en-GB"/>
              <a:t>rners loosing mapping points.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Some failure cases under challenging conditions such as weak and repetitive texture, and bad illumination.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1254275" y="4743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IMPLEMENTATION</a:t>
            </a:r>
            <a:endParaRPr/>
          </a:p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1254275" y="1642225"/>
            <a:ext cx="64452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Integration of an object detection module for </a:t>
            </a:r>
            <a:r>
              <a:rPr lang="en-GB"/>
              <a:t>semantic</a:t>
            </a:r>
            <a:r>
              <a:rPr lang="en-GB"/>
              <a:t> segmentation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Test out a monocular depth detection </a:t>
            </a:r>
            <a:r>
              <a:rPr lang="en-GB"/>
              <a:t>algorithm</a:t>
            </a:r>
            <a:r>
              <a:rPr lang="en-GB"/>
              <a:t> to see if it performs any better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Fuse Lidar odometry with Visual Inertial Odometry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See if any of the above can give us the full path taken by NUANCE dataset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00" y="857250"/>
            <a:ext cx="48958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1069625" y="673450"/>
            <a:ext cx="64401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                   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Lidar SLAM or Visual SLAM?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606" y="1790250"/>
            <a:ext cx="3521469" cy="23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92" y="1790250"/>
            <a:ext cx="4135184" cy="233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1004725" y="53240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Lidar SLAM Vs Visual SLAM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05750" y="1481800"/>
            <a:ext cx="55638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Accuracy: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LIDAR sensor can measure distances with high precision.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Reliability: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LIDAR sensors are less affected by environmental factors.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Speed:</a:t>
            </a:r>
            <a:r>
              <a:rPr lang="en-GB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Visual SLAM is faster than LiDAR SLAM due to quicker image capture, influenced by system computational power and environmental complexity.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Cost: </a:t>
            </a:r>
            <a:r>
              <a:rPr lang="en-GB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LIDAR sensors are more expensive and require more processing power.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025" y="912601"/>
            <a:ext cx="1801523" cy="180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475" y="2973876"/>
            <a:ext cx="2556550" cy="1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937725" y="7122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Understanding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ORB-SLAM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0" y="1552325"/>
            <a:ext cx="5184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ORB-SLAM comes from Oriented FAST and Rotated BRIEF (ORB) features to detect and match keypoints in images.</a:t>
            </a:r>
            <a:endParaRPr sz="1400">
              <a:solidFill>
                <a:srgbClr val="3333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Combined techniques, such as loop closing and pose optimization, to achieve robust and accurate localization and mapping.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system is divided into three threads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Tracking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Local mapping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Loop closing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730" y="1297400"/>
            <a:ext cx="4071995" cy="31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1264925" y="30887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ORB-SLAM to ORB-SLAM 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665250" y="1172450"/>
            <a:ext cx="46080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Key Features: ORB-SLAM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Accurate Monocular SLAM solution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ROS is integrated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Map initialization and tracking using keyframe-based methods.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5543950" y="1582050"/>
            <a:ext cx="32919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Key Features: ORB-SLAM 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Enhanced support for 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Monocular, Stereo and RGB-D cameras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ROS is optional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Improved tracking and mapping accuracy and optimization.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Loop closing for global consistency</a:t>
            </a:r>
            <a:r>
              <a:rPr lang="en-GB">
                <a:solidFill>
                  <a:srgbClr val="374151"/>
                </a:solidFill>
              </a:rPr>
              <a:t>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2158300" y="2949750"/>
            <a:ext cx="32919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Key Features: ORB-SLAM 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 monocular and stereo visual-inertial SLAM system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Improved-recall place recognition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ORB-SLAM Atlas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An abstract camera representation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3" name="Google Shape;133;p19"/>
          <p:cNvCxnSpPr>
            <a:stCxn id="131" idx="2"/>
            <a:endCxn id="132" idx="3"/>
          </p:cNvCxnSpPr>
          <p:nvPr/>
        </p:nvCxnSpPr>
        <p:spPr>
          <a:xfrm rot="10800000">
            <a:off x="5450200" y="4108650"/>
            <a:ext cx="1739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9"/>
          <p:cNvCxnSpPr>
            <a:stCxn id="131" idx="2"/>
          </p:cNvCxnSpPr>
          <p:nvPr/>
        </p:nvCxnSpPr>
        <p:spPr>
          <a:xfrm rot="10800000">
            <a:off x="7178500" y="3639750"/>
            <a:ext cx="11400" cy="4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>
            <a:stCxn id="130" idx="2"/>
          </p:cNvCxnSpPr>
          <p:nvPr/>
        </p:nvCxnSpPr>
        <p:spPr>
          <a:xfrm>
            <a:off x="2969250" y="2436350"/>
            <a:ext cx="6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9"/>
          <p:cNvCxnSpPr/>
          <p:nvPr/>
        </p:nvCxnSpPr>
        <p:spPr>
          <a:xfrm flipH="1" rot="10800000">
            <a:off x="2973150" y="2822600"/>
            <a:ext cx="2556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1069625" y="4504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ORB-SLAM 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76250" y="1307800"/>
            <a:ext cx="8104200" cy="3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a feature-based tightly-integrated visual-inertial SLAM system.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a multiple map system that relies on a new place recognition method with improved recall.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euse in all the algorithm stages all previous information.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Short-term data association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Mid-term data association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Long-term data association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Multi-map data association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1069625" y="62470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ORB-SLAM 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1069625" y="1307800"/>
            <a:ext cx="76326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main techniques used for estimation and data association: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 SLAM: </a:t>
            </a:r>
            <a:endParaRPr b="1"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Visual-Inertial SLAM: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Multi-Map SLAM: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1069625" y="436150"/>
            <a:ext cx="33930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FRAMEWORK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100" y="1018825"/>
            <a:ext cx="4880729" cy="35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828975" y="1398200"/>
            <a:ext cx="37431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Main system components of ORB-SLAM3.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Tracking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Mapping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ATLAS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Loop Cloosing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